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6"/>
  </p:notesMasterIdLst>
  <p:sldIdLst>
    <p:sldId id="268" r:id="rId2"/>
    <p:sldId id="305" r:id="rId3"/>
    <p:sldId id="325" r:id="rId4"/>
    <p:sldId id="338" r:id="rId5"/>
    <p:sldId id="337" r:id="rId6"/>
    <p:sldId id="339" r:id="rId7"/>
    <p:sldId id="340" r:id="rId8"/>
    <p:sldId id="342" r:id="rId9"/>
    <p:sldId id="336" r:id="rId10"/>
    <p:sldId id="329" r:id="rId11"/>
    <p:sldId id="328" r:id="rId12"/>
    <p:sldId id="320" r:id="rId13"/>
    <p:sldId id="321" r:id="rId14"/>
    <p:sldId id="322" r:id="rId15"/>
    <p:sldId id="323" r:id="rId16"/>
    <p:sldId id="324" r:id="rId17"/>
    <p:sldId id="331" r:id="rId18"/>
    <p:sldId id="333" r:id="rId19"/>
    <p:sldId id="335" r:id="rId20"/>
    <p:sldId id="330" r:id="rId21"/>
    <p:sldId id="332" r:id="rId22"/>
    <p:sldId id="344" r:id="rId23"/>
    <p:sldId id="345" r:id="rId24"/>
    <p:sldId id="34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0099FF"/>
    <a:srgbClr val="DDDDDD"/>
    <a:srgbClr val="C0C0C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3" autoAdjust="0"/>
    <p:restoredTop sz="89624" autoAdjust="0"/>
  </p:normalViewPr>
  <p:slideViewPr>
    <p:cSldViewPr>
      <p:cViewPr varScale="1">
        <p:scale>
          <a:sx n="79" d="100"/>
          <a:sy n="79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44FD4B-EA8F-4C03-88B5-8CC3199E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works_of_art/collection_database/all/zuni_war_gods_john_hillers/listview.aspx?page=1&amp;sort=6&amp;sortdir=asc&amp;keyword=john%20hillers&amp;fp=1&amp;dd1=0&amp;dd2=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culture/ich/index.php?pg=00311&amp;cp=PH&amp;topic=lht#a-acronym-titleliving-human-treasurelhtacronym-syste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ED0A6-C2BF-4574-803C-EC0283ABA0B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http://www.metmuseum.org/works_of_art/collection_database/all/zuni_war_gods_john_hillers/objectview_enlarge.aspx?page=14154&amp;sort=0&amp;sortdir=asc&amp;keyword=&amp;fp=1&amp;dd1=0&amp;dd2=0&amp;vw=1&amp;collID=0&amp;OID=190019135&amp;vT=1&amp;hi=0&amp;ov=0</a:t>
            </a:r>
          </a:p>
          <a:p>
            <a:r>
              <a:rPr lang="en-ZA" dirty="0" smtClean="0"/>
              <a:t>The Materials are made available for limited non-commercial, educational, and personal use only, or for fair use as defined in the United States copyright laws. </a:t>
            </a:r>
            <a:r>
              <a:rPr lang="en-ZA" dirty="0" smtClean="0">
                <a:hlinkClick r:id="rId3"/>
              </a:rPr>
              <a:t>John Hillers</a:t>
            </a:r>
            <a:r>
              <a:rPr lang="en-ZA" dirty="0" smtClean="0"/>
              <a:t> (American, born Germany, 1843–1925), </a:t>
            </a:r>
            <a:r>
              <a:rPr lang="en-ZA" dirty="0" err="1" smtClean="0"/>
              <a:t>Zuñi</a:t>
            </a:r>
            <a:r>
              <a:rPr lang="en-ZA" dirty="0" smtClean="0"/>
              <a:t> War Gods (1880)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http://www.unesco.org/culture/ich/index.php?lg=en&amp;pg=00011&amp;RL=00175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http://www.unesco.org/culture/ich/index.php?lg=en&amp;pg=00011&amp;RL=00175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http://www.unesco.org/culture/ich/index.php?lg=en&amp;pg=00011&amp;RL=00175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http://www.unesco.org/culture/ich/index.php?lg=en&amp;pg=00011&amp;RL=00175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http://www.unesco.org/culture/ich/index.php?RL=00170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Photos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taken</a:t>
            </a:r>
            <a:r>
              <a:rPr lang="fr-FR" baseline="0" dirty="0" smtClean="0"/>
              <a:t> by Harriet Deacon – UNESCO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free to use </a:t>
            </a:r>
            <a:r>
              <a:rPr lang="fr-FR" baseline="0" dirty="0" err="1" smtClean="0"/>
              <a:t>them</a:t>
            </a:r>
            <a:endParaRPr 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1B3AE-A9F4-47B4-9027-C69F1DA2D75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ZA" sz="1200" kern="12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Uwang</a:t>
            </a:r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ZA" sz="1200" kern="12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Ahadas</a:t>
            </a:r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 Filipino Living Treasure teaching and transmitting </a:t>
            </a:r>
            <a:r>
              <a:rPr lang="en-ZA" sz="1200" kern="12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gabbang</a:t>
            </a:r>
            <a:endParaRPr lang="en-ZA" sz="12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©R.S. </a:t>
            </a:r>
            <a:r>
              <a:rPr lang="en-ZA" sz="1200" kern="12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Rastrollo</a:t>
            </a:r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ZA" sz="1200" u="sng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http://www.unesco.org/culture/ich/index.php?pg=00311&amp;cp=PH&amp;topic=lht#a-acronym-titleliving-human-treasurelhtacronym-system</a:t>
            </a:r>
            <a:endParaRPr lang="en-ZA" sz="1200" kern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http://www.accu.or.jp/ich/en/community/sanbaso.html</a:t>
            </a:r>
            <a:endParaRPr lang="en-ZA" sz="1200" kern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ZA" dirty="0" smtClean="0"/>
              <a:t>(c) 2005 Wan </a:t>
            </a:r>
            <a:r>
              <a:rPr lang="en-ZA" dirty="0" err="1" smtClean="0"/>
              <a:t>Yuchan</a:t>
            </a:r>
            <a:r>
              <a:rPr lang="en-ZA" dirty="0" smtClean="0"/>
              <a:t> http://www.unesco.org/culture/ich/index.php?lg=en&amp;pg=00011&amp;USL=00305 </a:t>
            </a:r>
            <a:endParaRPr lang="en-ZA" sz="1200" kern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http://www.unesco.org/culture/ich/index.php?lg=en&amp;pg=00011&amp;USL=00311</a:t>
            </a:r>
            <a:endParaRPr lang="en-ZA" sz="1200" kern="1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ECCE-A6D1-40BF-98F8-496E97E7AF7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1B3AE-A9F4-47B4-9027-C69F1DA2D75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1FD9-1F57-4866-A132-34D1F9D01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1A35A-E60F-48AF-BDED-0444285A9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7B72D-DE52-4C38-95CE-5210C1448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754B-C724-4E62-8D21-3408491AD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04B5-944E-473E-9304-9D2D308F1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FAD4-ADB7-4B95-BF65-B9B639AAB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F638-128D-4155-B7F7-9F26A7C7C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EA6D-5548-4D48-8D73-8DB691D55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901F-2FD5-48A7-8449-3A6D8F30E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4F2C-37DD-4E55-9242-A1A4E6F4E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45912-98A3-40A1-8918-469606E4A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4CB14-EE1C-4749-A785-53B5849F5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600" y="4365625"/>
            <a:ext cx="7921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>Intangible Cultural Heritage Section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70643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23928" y="141277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76470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800" dirty="0" smtClean="0"/>
              <a:t>Good safeguarding measures</a:t>
            </a:r>
          </a:p>
          <a:p>
            <a:pPr algn="r"/>
            <a:endParaRPr lang="en-ZA" sz="4800" dirty="0" smtClean="0"/>
          </a:p>
          <a:p>
            <a:r>
              <a:rPr lang="en-ZA" sz="2400" dirty="0" smtClean="0"/>
              <a:t>IMP 5.10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GB" sz="2800" b="1" dirty="0" smtClean="0"/>
              <a:t>Safeguarding vs. conservation: the </a:t>
            </a:r>
            <a:r>
              <a:rPr lang="en-GB" sz="2800" b="1" dirty="0" err="1" smtClean="0"/>
              <a:t>Ahayu:da</a:t>
            </a:r>
            <a:r>
              <a:rPr lang="en-GB" sz="2800" b="1" dirty="0" smtClean="0"/>
              <a:t> case study</a:t>
            </a:r>
            <a:endParaRPr sz="28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01455" y="1844824"/>
            <a:ext cx="5842545" cy="467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530120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J. Hillers, Zuni war gods, 1880</a:t>
            </a:r>
          </a:p>
          <a:p>
            <a:r>
              <a:rPr lang="en-ZA" dirty="0" err="1" smtClean="0"/>
              <a:t>www.metmuseum.org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Addressing threats and risks 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924944"/>
            <a:ext cx="6912768" cy="2705547"/>
          </a:xfrm>
        </p:spPr>
        <p:txBody>
          <a:bodyPr/>
          <a:lstStyle/>
          <a:p>
            <a:pPr>
              <a:buNone/>
            </a:pPr>
            <a:r>
              <a:rPr lang="en-ZA" sz="2800" b="1" dirty="0" smtClean="0"/>
              <a:t>Safeguarding</a:t>
            </a:r>
            <a:r>
              <a:rPr lang="en-ZA" sz="2800" dirty="0" smtClean="0"/>
              <a:t> measures address </a:t>
            </a:r>
            <a:r>
              <a:rPr lang="en-ZA" sz="2800" b="1" dirty="0" smtClean="0"/>
              <a:t>threats</a:t>
            </a:r>
            <a:r>
              <a:rPr lang="en-ZA" sz="2800" dirty="0" smtClean="0"/>
              <a:t> and/or </a:t>
            </a:r>
            <a:r>
              <a:rPr lang="en-ZA" sz="2800" b="1" dirty="0" smtClean="0"/>
              <a:t>risks</a:t>
            </a:r>
            <a:r>
              <a:rPr lang="en-ZA" sz="2800" dirty="0" smtClean="0"/>
              <a:t> to the viability of the ICH</a:t>
            </a:r>
          </a:p>
          <a:p>
            <a:pPr>
              <a:buNone/>
            </a:pPr>
            <a:endParaRPr lang="en-ZA" sz="2800" dirty="0" smtClean="0"/>
          </a:p>
          <a:p>
            <a:pPr>
              <a:buNone/>
            </a:pPr>
            <a:r>
              <a:rPr lang="en-ZA" sz="2800" dirty="0" smtClean="0"/>
              <a:t>See </a:t>
            </a:r>
            <a:r>
              <a:rPr lang="en-US" sz="2800" dirty="0" smtClean="0"/>
              <a:t>Articles 11(a), 14(b), OD 1, 2 and 7.</a:t>
            </a:r>
          </a:p>
          <a:p>
            <a:pPr>
              <a:buNone/>
            </a:pPr>
            <a:endParaRPr lang="en-US" sz="20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b="1" dirty="0" smtClean="0"/>
              <a:t>The </a:t>
            </a:r>
            <a:r>
              <a:rPr lang="en-ZA" b="1" dirty="0" err="1" smtClean="0"/>
              <a:t>Voladores</a:t>
            </a:r>
            <a:r>
              <a:rPr lang="en-ZA" b="1" dirty="0" smtClean="0"/>
              <a:t> ceremony (Mexico)</a:t>
            </a:r>
            <a:endParaRPr lang="en-ZA" b="1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2190750" y="2262981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- 1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276872"/>
            <a:ext cx="2876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85293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+mn-lt"/>
              </a:rPr>
              <a:t>The flight of the </a:t>
            </a:r>
            <a:r>
              <a:rPr lang="en-ZA" sz="2400" dirty="0" err="1" smtClean="0">
                <a:latin typeface="+mn-lt"/>
              </a:rPr>
              <a:t>Voladores</a:t>
            </a:r>
            <a:r>
              <a:rPr lang="en-ZA" sz="2400" dirty="0" smtClean="0">
                <a:latin typeface="+mn-lt"/>
              </a:rPr>
              <a:t> around the pole is the climax of the ceremony.</a:t>
            </a:r>
          </a:p>
          <a:p>
            <a:endParaRPr lang="en-ZA" sz="2400" dirty="0" smtClean="0">
              <a:latin typeface="+mn-lt"/>
            </a:endParaRPr>
          </a:p>
          <a:p>
            <a:r>
              <a:rPr lang="en-ZA" sz="2400" dirty="0" smtClean="0">
                <a:latin typeface="+mn-lt"/>
              </a:rPr>
              <a:t>Increasingly only this part of the ceremony is performed, for tourists, outside the community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- 2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08104" y="2564904"/>
            <a:ext cx="3384376" cy="403244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Poles for the ceremony were traditionally cut down in the forest and ritually prepared.</a:t>
            </a:r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dirty="0" smtClean="0"/>
              <a:t>Too few appropriate trees, now using fixed metal poles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36912"/>
            <a:ext cx="4762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06888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Threats to viability - 3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78092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2008, by </a:t>
            </a:r>
            <a:r>
              <a:rPr lang="en-ZA" dirty="0" err="1" smtClean="0"/>
              <a:t>Cumbre</a:t>
            </a:r>
            <a:r>
              <a:rPr lang="en-ZA" dirty="0" smtClean="0"/>
              <a:t> </a:t>
            </a:r>
            <a:r>
              <a:rPr lang="en-ZA" dirty="0" err="1" smtClean="0"/>
              <a:t>Tajin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708920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latin typeface="+mn-lt"/>
              </a:rPr>
              <a:t>Ritual preparations for the ceremony maintain its significance for the community.</a:t>
            </a:r>
          </a:p>
          <a:p>
            <a:pPr>
              <a:buFont typeface="Arial" pitchFamily="34" charset="0"/>
              <a:buChar char="•"/>
            </a:pPr>
            <a:endParaRPr lang="en-ZA" sz="2400" dirty="0" smtClean="0">
              <a:latin typeface="+mn-lt"/>
            </a:endParaRPr>
          </a:p>
          <a:p>
            <a:r>
              <a:rPr lang="en-ZA" sz="2400" dirty="0" smtClean="0">
                <a:latin typeface="+mn-lt"/>
              </a:rPr>
              <a:t>Performance by professional dancers reduces focus on ritual aspects.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152400"/>
            <a:ext cx="4834880" cy="1908448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err="1" smtClean="0"/>
              <a:t>Voladores</a:t>
            </a:r>
            <a:r>
              <a:rPr lang="en-ZA" dirty="0" smtClean="0"/>
              <a:t> safeguarding measures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3808" y="2348880"/>
            <a:ext cx="6084168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ZA" dirty="0"/>
              <a:t>Meetings with Voladores groups; State and NGO support</a:t>
            </a:r>
          </a:p>
          <a:p>
            <a:pPr>
              <a:buNone/>
            </a:pPr>
            <a:r>
              <a:rPr lang="en-ZA" dirty="0"/>
              <a:t>Measures include:</a:t>
            </a:r>
          </a:p>
          <a:p>
            <a:r>
              <a:rPr lang="en-ZA" dirty="0"/>
              <a:t>Reforestation</a:t>
            </a:r>
          </a:p>
          <a:p>
            <a:r>
              <a:rPr lang="en-ZA" dirty="0"/>
              <a:t>Opportunities for performing the entire ceremony including ritual dimensions</a:t>
            </a:r>
          </a:p>
          <a:p>
            <a:r>
              <a:rPr lang="en-ZA" dirty="0"/>
              <a:t>Schools for </a:t>
            </a:r>
            <a:r>
              <a:rPr lang="en-ZA" dirty="0" err="1"/>
              <a:t>Volador</a:t>
            </a:r>
            <a:r>
              <a:rPr lang="en-ZA" dirty="0"/>
              <a:t> Children promoting transmission of knowledge &amp; skills including ritual dimensions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Safeguarding with communities concerned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59832" y="2276872"/>
            <a:ext cx="5626968" cy="4248472"/>
          </a:xfrm>
        </p:spPr>
        <p:txBody>
          <a:bodyPr/>
          <a:lstStyle/>
          <a:p>
            <a:r>
              <a:rPr lang="en-ZA" sz="2400" dirty="0" smtClean="0"/>
              <a:t>Ensure community participation (Art.15)</a:t>
            </a:r>
          </a:p>
          <a:p>
            <a:r>
              <a:rPr lang="en-ZA" sz="2400" dirty="0" smtClean="0"/>
              <a:t>Assess viability, threats and risks</a:t>
            </a:r>
          </a:p>
          <a:p>
            <a:r>
              <a:rPr lang="en-ZA" sz="2400" dirty="0" smtClean="0"/>
              <a:t>Assess commitments, opportunities, available funds</a:t>
            </a:r>
          </a:p>
          <a:p>
            <a:r>
              <a:rPr lang="en-ZA" sz="2400" dirty="0" smtClean="0"/>
              <a:t>Identify other partners</a:t>
            </a:r>
          </a:p>
          <a:p>
            <a:r>
              <a:rPr lang="en-ZA" sz="2400" dirty="0" smtClean="0"/>
              <a:t>Study previous interventions</a:t>
            </a:r>
          </a:p>
          <a:p>
            <a:r>
              <a:rPr lang="en-ZA" sz="2400" dirty="0" smtClean="0"/>
              <a:t>Determine safeguarding measures, their order and relative importance</a:t>
            </a:r>
          </a:p>
          <a:p>
            <a:r>
              <a:rPr lang="en-ZA" sz="2400" dirty="0" smtClean="0"/>
              <a:t>Do monitoring and evaluation</a:t>
            </a:r>
          </a:p>
          <a:p>
            <a:endParaRPr lang="en-Z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/>
          </a:bodyPr>
          <a:lstStyle/>
          <a:p>
            <a:pPr algn="r"/>
            <a:r>
              <a:rPr lang="en-ZA" dirty="0" smtClean="0"/>
              <a:t>Safeguarding plans</a:t>
            </a:r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7" y="3139820"/>
          <a:ext cx="7992888" cy="2751836"/>
        </p:xfrm>
        <a:graphic>
          <a:graphicData uri="http://schemas.openxmlformats.org/drawingml/2006/table">
            <a:tbl>
              <a:tblPr/>
              <a:tblGrid>
                <a:gridCol w="1512167"/>
                <a:gridCol w="1944216"/>
                <a:gridCol w="1331871"/>
                <a:gridCol w="1109664"/>
                <a:gridCol w="2094970"/>
              </a:tblGrid>
              <a:tr h="649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Arial"/>
                          <a:ea typeface="SimSun"/>
                          <a:cs typeface="Times New Roman"/>
                        </a:rPr>
                        <a:t>Activity</a:t>
                      </a:r>
                      <a:endParaRPr lang="en-ZA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Arial"/>
                          <a:ea typeface="SimSun"/>
                          <a:cs typeface="Times New Roman"/>
                        </a:rPr>
                        <a:t>Stakeholders </a:t>
                      </a:r>
                      <a:endParaRPr lang="en-ZA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Arial"/>
                          <a:ea typeface="SimSun"/>
                          <a:cs typeface="Times New Roman"/>
                        </a:rPr>
                        <a:t>Timetable</a:t>
                      </a:r>
                      <a:endParaRPr lang="en-ZA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latin typeface="Arial"/>
                          <a:ea typeface="SimSun"/>
                          <a:cs typeface="Times New Roman"/>
                        </a:rPr>
                        <a:t>Cost/ Needs</a:t>
                      </a:r>
                      <a:endParaRPr lang="en-ZA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Arial"/>
                          <a:ea typeface="SimSun"/>
                          <a:cs typeface="Times New Roman"/>
                        </a:rPr>
                        <a:t>Outcomes </a:t>
                      </a:r>
                      <a:r>
                        <a:rPr lang="en-GB" sz="1800" b="1" dirty="0" smtClean="0">
                          <a:latin typeface="Arial"/>
                          <a:ea typeface="SimSun"/>
                          <a:cs typeface="Times New Roman"/>
                        </a:rPr>
                        <a:t>expected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b="1" dirty="0" smtClean="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 smtClean="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 smtClean="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 smtClean="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/>
          </a:bodyPr>
          <a:lstStyle/>
          <a:p>
            <a:pPr algn="r"/>
            <a:r>
              <a:rPr lang="en-ZA" dirty="0" smtClean="0"/>
              <a:t>Batik (Indonesia)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1490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Children learning batik-making (</a:t>
            </a:r>
            <a:r>
              <a:rPr lang="en-ZA" dirty="0" err="1" smtClean="0"/>
              <a:t>c</a:t>
            </a:r>
            <a:r>
              <a:rPr lang="en-ZA" dirty="0" smtClean="0"/>
              <a:t>) 2008 Batik Museum Institute </a:t>
            </a:r>
            <a:r>
              <a:rPr lang="en-ZA" dirty="0" err="1" smtClean="0"/>
              <a:t>Pekalongan</a:t>
            </a:r>
            <a:endParaRPr lang="en-ZA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22606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152400"/>
            <a:ext cx="4618856" cy="12192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 this presentation...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1920" y="2060848"/>
            <a:ext cx="4834880" cy="4035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Safeguarding defined and discussed</a:t>
            </a:r>
            <a:endParaRPr lang="en-ZA" dirty="0" smtClean="0"/>
          </a:p>
          <a:p>
            <a:pPr lvl="0"/>
            <a:r>
              <a:rPr lang="en-GB" dirty="0" smtClean="0"/>
              <a:t>Kinds of safeguarding measures</a:t>
            </a:r>
            <a:endParaRPr lang="en-ZA" dirty="0" smtClean="0"/>
          </a:p>
          <a:p>
            <a:pPr lvl="0"/>
            <a:r>
              <a:rPr lang="en-GB" dirty="0" smtClean="0"/>
              <a:t>Addressing threats and risks to viability</a:t>
            </a:r>
            <a:endParaRPr lang="en-ZA" dirty="0" smtClean="0"/>
          </a:p>
          <a:p>
            <a:pPr lvl="0"/>
            <a:r>
              <a:rPr lang="en-GB" dirty="0" smtClean="0"/>
              <a:t>Safeguarding plans</a:t>
            </a:r>
            <a:endParaRPr lang="en-ZA" dirty="0" smtClean="0"/>
          </a:p>
          <a:p>
            <a:pPr lvl="0"/>
            <a:r>
              <a:rPr lang="en-GB" dirty="0" smtClean="0"/>
              <a:t>Examples of good safeguarding measures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896544" cy="1368152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endParaRPr sz="3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7904" y="260648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err="1" smtClean="0"/>
              <a:t>Anu</a:t>
            </a:r>
            <a:r>
              <a:rPr lang="en-ZA" sz="4000" dirty="0" smtClean="0"/>
              <a:t> </a:t>
            </a:r>
            <a:r>
              <a:rPr lang="en-ZA" sz="4000" dirty="0" err="1" smtClean="0"/>
              <a:t>Raud’s</a:t>
            </a:r>
            <a:r>
              <a:rPr lang="en-ZA" sz="4000" dirty="0" smtClean="0"/>
              <a:t> school and museum (Estonia)</a:t>
            </a:r>
            <a:endParaRPr lang="en-ZA" sz="4000" dirty="0"/>
          </a:p>
        </p:txBody>
      </p:sp>
      <p:pic>
        <p:nvPicPr>
          <p:cNvPr id="2050" name="Picture 2" descr="W:\2010\Estonia sept\pics from small camera 2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916832"/>
            <a:ext cx="3759499" cy="4176464"/>
          </a:xfrm>
          <a:prstGeom prst="rect">
            <a:avLst/>
          </a:prstGeom>
          <a:noFill/>
        </p:spPr>
      </p:pic>
      <p:pic>
        <p:nvPicPr>
          <p:cNvPr id="11" name="Picture 2" descr="W:\2010\Estonia sept\pics from small camera 232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51520" y="2564904"/>
            <a:ext cx="4335563" cy="32516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60932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New knitted items made using the patterns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623731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Part of the pattern documentation collection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Living human treasures: Philippines case study</a:t>
            </a:r>
            <a:endParaRPr lang="en-ZA" dirty="0"/>
          </a:p>
        </p:txBody>
      </p:sp>
      <p:pic>
        <p:nvPicPr>
          <p:cNvPr id="9" name="Content Placeholder 8" descr="Uwang Ahadas, a Filipino Living Treasure teaching and transmitting gabbang 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2204864"/>
            <a:ext cx="482453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00506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Uwang</a:t>
            </a:r>
            <a:r>
              <a:rPr lang="en-ZA" dirty="0" smtClean="0"/>
              <a:t> </a:t>
            </a:r>
            <a:r>
              <a:rPr lang="en-ZA" dirty="0" err="1" smtClean="0"/>
              <a:t>Ahadas</a:t>
            </a:r>
            <a:r>
              <a:rPr lang="en-ZA" dirty="0" smtClean="0"/>
              <a:t>, a Filipino Living Treasure teaching and transmitting </a:t>
            </a:r>
            <a:r>
              <a:rPr lang="en-ZA" dirty="0" err="1" smtClean="0"/>
              <a:t>gabbang</a:t>
            </a:r>
            <a:endParaRPr lang="en-ZA" dirty="0" smtClean="0"/>
          </a:p>
          <a:p>
            <a:r>
              <a:rPr lang="en-ZA" dirty="0" smtClean="0"/>
              <a:t>©R.S. </a:t>
            </a:r>
            <a:r>
              <a:rPr lang="en-ZA" dirty="0" err="1" smtClean="0"/>
              <a:t>Rastrollo</a:t>
            </a:r>
            <a:r>
              <a:rPr lang="en-ZA" dirty="0" smtClean="0"/>
              <a:t>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Case study: </a:t>
            </a:r>
            <a:r>
              <a:rPr lang="en-ZA" dirty="0" err="1" smtClean="0"/>
              <a:t>Sanbasomawashi</a:t>
            </a:r>
            <a:r>
              <a:rPr lang="en-ZA" dirty="0" smtClean="0"/>
              <a:t>　(Japan)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7251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Sanbasomawashi</a:t>
            </a:r>
            <a:r>
              <a:rPr lang="en-ZA" dirty="0" smtClean="0"/>
              <a:t> (</a:t>
            </a:r>
            <a:r>
              <a:rPr lang="en-ZA" dirty="0" smtClean="0"/>
              <a:t>c</a:t>
            </a:r>
            <a:r>
              <a:rPr lang="en-ZA" dirty="0" smtClean="0"/>
              <a:t>) 2007 ACCU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365104"/>
            <a:ext cx="3063974" cy="22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1916832"/>
            <a:ext cx="209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Case study: </a:t>
            </a:r>
            <a:r>
              <a:rPr lang="en-US" dirty="0" err="1" smtClean="0"/>
              <a:t>Qiang</a:t>
            </a:r>
            <a:r>
              <a:rPr lang="en-US" dirty="0" smtClean="0"/>
              <a:t> New Year festival (China)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00506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Community members celebrating the festival (c) 2005 Wan </a:t>
            </a:r>
            <a:r>
              <a:rPr lang="en-ZA" dirty="0" err="1" smtClean="0"/>
              <a:t>Yuchan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132856"/>
            <a:ext cx="3762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400600" cy="1692424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Case study: Mongolian Traditional Folk Dance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9492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© 2008 A. </a:t>
            </a:r>
            <a:r>
              <a:rPr lang="en-ZA" dirty="0" err="1" smtClean="0"/>
              <a:t>Duurenjargal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98884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/>
          <a:lstStyle/>
          <a:p>
            <a:pPr algn="r">
              <a:defRPr/>
            </a:pPr>
            <a:r>
              <a:rPr lang="en-GB" sz="4000" b="1" dirty="0" smtClean="0"/>
              <a:t>The Convention for safeguarding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915816" y="1988840"/>
            <a:ext cx="6048672" cy="46531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800" dirty="0" smtClean="0"/>
              <a:t>States Parties shall ‘take the necessary measures to ensure the safeguarding of the intangible cultural heritage present in [their] territory’ (Article 11(a))</a:t>
            </a:r>
          </a:p>
          <a:p>
            <a:pPr lvl="0"/>
            <a:endParaRPr lang="en-ZA" sz="2800" dirty="0" smtClean="0"/>
          </a:p>
          <a:p>
            <a:pPr lvl="0"/>
            <a:r>
              <a:rPr lang="en-US" sz="2800" dirty="0" smtClean="0"/>
              <a:t>Article 18 - Register of best safeguarding practices (see also OD 3 to 7 and 42 to 46)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Article 17 - Urgent Safeguarding List (USL)</a:t>
            </a:r>
          </a:p>
          <a:p>
            <a:pPr lvl="0"/>
            <a:endParaRPr lang="en-ZA" sz="2800" dirty="0" smtClean="0"/>
          </a:p>
          <a:p>
            <a:pPr lvl="0"/>
            <a:r>
              <a:rPr lang="en-US" sz="2800" dirty="0" smtClean="0"/>
              <a:t>Priority assistance from the ICH Fund given to elements on the USL (Article 20, OD 9(a))</a:t>
            </a:r>
            <a:endParaRPr lang="en-US" sz="2000" b="1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Safeguarding defined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2276872"/>
            <a:ext cx="518457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b="1" dirty="0" smtClean="0"/>
              <a:t>Safeguarding</a:t>
            </a:r>
            <a:r>
              <a:rPr lang="en-ZA" sz="2800" dirty="0" smtClean="0"/>
              <a:t> means ensuring the </a:t>
            </a:r>
            <a:r>
              <a:rPr lang="en-ZA" sz="2800" b="1" dirty="0" smtClean="0"/>
              <a:t>viability</a:t>
            </a:r>
            <a:r>
              <a:rPr lang="en-ZA" sz="2800" dirty="0" smtClean="0"/>
              <a:t> of ICH (Article 2.3).</a:t>
            </a:r>
          </a:p>
          <a:p>
            <a:pPr>
              <a:buNone/>
            </a:pPr>
            <a:endParaRPr lang="en-ZA" sz="2800" dirty="0" smtClean="0"/>
          </a:p>
          <a:p>
            <a:pPr>
              <a:buNone/>
            </a:pPr>
            <a:r>
              <a:rPr lang="en-ZA" sz="2800" b="1" dirty="0" smtClean="0"/>
              <a:t>Safeguarding measures </a:t>
            </a:r>
            <a:r>
              <a:rPr lang="en-ZA" sz="2800" dirty="0" smtClean="0"/>
              <a:t>are actions taken to promote the viability of the element (examples in Article 2.3).</a:t>
            </a:r>
          </a:p>
          <a:p>
            <a:pPr>
              <a:buNone/>
            </a:pPr>
            <a:endParaRPr lang="en-ZA" sz="28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sz="4000" dirty="0" smtClean="0"/>
              <a:t>‘</a:t>
            </a:r>
            <a:r>
              <a:rPr lang="en-GB" sz="4000" b="1" dirty="0" smtClean="0"/>
              <a:t>The necessary measures</a:t>
            </a:r>
            <a:r>
              <a:rPr lang="en-GB" sz="4000" dirty="0" smtClean="0"/>
              <a:t>’ for safeguarding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2492896"/>
            <a:ext cx="4968552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Not all ICH elements can be safeguarded.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/>
              <a:t>The Convention provides for both </a:t>
            </a:r>
            <a:r>
              <a:rPr lang="en-ZA" b="1" dirty="0" smtClean="0"/>
              <a:t>general</a:t>
            </a:r>
            <a:r>
              <a:rPr lang="en-ZA" dirty="0" smtClean="0"/>
              <a:t> and </a:t>
            </a:r>
            <a:r>
              <a:rPr lang="en-ZA" b="1" dirty="0" smtClean="0"/>
              <a:t>specific</a:t>
            </a:r>
            <a:r>
              <a:rPr lang="en-ZA" dirty="0" smtClean="0"/>
              <a:t> safeguarding measures.</a:t>
            </a:r>
            <a:endParaRPr lang="en-US" sz="2400" b="1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sz="28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GB" sz="4000" dirty="0" smtClean="0"/>
              <a:t>General measures for safeguarding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2276872"/>
            <a:ext cx="5040560" cy="4248472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 smtClean="0"/>
              <a:t>Art. 11(b): identify and define the ICH</a:t>
            </a:r>
            <a:endParaRPr lang="en-ZA" sz="4400" dirty="0" smtClean="0"/>
          </a:p>
          <a:p>
            <a:r>
              <a:rPr lang="en-GB" sz="4400" dirty="0" smtClean="0"/>
              <a:t>Art. 12: inventory the ICH </a:t>
            </a:r>
            <a:endParaRPr lang="en-ZA" sz="4400" dirty="0" smtClean="0"/>
          </a:p>
          <a:p>
            <a:r>
              <a:rPr lang="en-GB" sz="4400" dirty="0" smtClean="0"/>
              <a:t>Art. 13: adopt general policies; designate or establish competent bodies; foster studies; adopt appropriate legal, technical, administrative and financial measures;</a:t>
            </a:r>
            <a:endParaRPr lang="en-ZA" sz="4400" dirty="0" smtClean="0"/>
          </a:p>
          <a:p>
            <a:r>
              <a:rPr lang="en-GB" sz="4400" dirty="0" smtClean="0"/>
              <a:t>Art. 14: ensure recognition of, respect for and enhancement of the ICH in society; and</a:t>
            </a:r>
            <a:endParaRPr lang="en-ZA" sz="4400" dirty="0" smtClean="0"/>
          </a:p>
          <a:p>
            <a:r>
              <a:rPr lang="en-GB" sz="4400" dirty="0" smtClean="0"/>
              <a:t>Art. 15: ensure the participation of communities in safeguarding activities and involve them in the management of their ICH.</a:t>
            </a:r>
            <a:endParaRPr lang="en-ZA" sz="4400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sz="28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368110" cy="143048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sz="4000" dirty="0" smtClean="0"/>
              <a:t>Specific measures for safeguarding specific elements</a:t>
            </a:r>
            <a:endParaRPr sz="4000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2276872"/>
            <a:ext cx="5184576" cy="4392488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Identification</a:t>
            </a:r>
          </a:p>
          <a:p>
            <a:r>
              <a:rPr lang="en-ZA" dirty="0" smtClean="0"/>
              <a:t>Inventorying</a:t>
            </a:r>
          </a:p>
          <a:p>
            <a:r>
              <a:rPr lang="en-ZA" dirty="0" smtClean="0"/>
              <a:t>Documentation</a:t>
            </a:r>
          </a:p>
          <a:p>
            <a:r>
              <a:rPr lang="en-ZA" dirty="0" smtClean="0"/>
              <a:t>Research</a:t>
            </a:r>
          </a:p>
          <a:p>
            <a:r>
              <a:rPr lang="en-ZA" dirty="0" smtClean="0"/>
              <a:t>Revitalization</a:t>
            </a:r>
          </a:p>
          <a:p>
            <a:r>
              <a:rPr lang="en-ZA" dirty="0" smtClean="0"/>
              <a:t>Protecting related places and materials</a:t>
            </a:r>
          </a:p>
          <a:p>
            <a:r>
              <a:rPr lang="en-ZA" dirty="0" smtClean="0"/>
              <a:t>Encouraging transmission through education</a:t>
            </a:r>
          </a:p>
          <a:p>
            <a:r>
              <a:rPr lang="en-ZA" dirty="0" smtClean="0"/>
              <a:t>Awareness-raising </a:t>
            </a:r>
          </a:p>
          <a:p>
            <a:endParaRPr lang="en-ZA" dirty="0" smtClean="0"/>
          </a:p>
          <a:p>
            <a:pPr>
              <a:buNone/>
            </a:pPr>
            <a:r>
              <a:rPr lang="en-ZA" dirty="0" smtClean="0"/>
              <a:t>See Articles 2.3, 12, 13, 14.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8529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With community participation and consent :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332656"/>
            <a:ext cx="4896544" cy="1368152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/>
              <a:t/>
            </a:r>
            <a:br>
              <a:rPr lang="en-ZA" sz="3600" b="1" dirty="0" smtClean="0"/>
            </a:br>
            <a:endParaRPr sz="3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2420888"/>
            <a:ext cx="5328270" cy="41044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ZA" dirty="0" smtClean="0"/>
              <a:t>General measures: </a:t>
            </a:r>
          </a:p>
          <a:p>
            <a:pPr lvl="0"/>
            <a:r>
              <a:rPr lang="en-US" dirty="0" smtClean="0"/>
              <a:t>Creating an enabling legal and administrative environment for safeguarding</a:t>
            </a:r>
            <a:endParaRPr lang="en-ZA" dirty="0" smtClean="0"/>
          </a:p>
          <a:p>
            <a:pPr lvl="0"/>
            <a:r>
              <a:rPr lang="en-US" dirty="0" smtClean="0"/>
              <a:t>Raising awareness about the value of ICH</a:t>
            </a:r>
            <a:endParaRPr lang="en-ZA" dirty="0" smtClean="0"/>
          </a:p>
          <a:p>
            <a:r>
              <a:rPr lang="en-US" dirty="0" smtClean="0"/>
              <a:t>Identifying and inventorying the ICH</a:t>
            </a:r>
            <a:endParaRPr lang="en-Z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Specific measures:</a:t>
            </a:r>
            <a:endParaRPr lang="en-ZA" dirty="0" smtClean="0"/>
          </a:p>
          <a:p>
            <a:pPr lvl="0"/>
            <a:r>
              <a:rPr lang="en-US" dirty="0" smtClean="0"/>
              <a:t>Identifying, researching and documenting specific ICH </a:t>
            </a:r>
            <a:r>
              <a:rPr lang="en-ZA" dirty="0" smtClean="0"/>
              <a:t>elements</a:t>
            </a:r>
          </a:p>
          <a:p>
            <a:pPr lvl="0"/>
            <a:r>
              <a:rPr lang="en-US" dirty="0" smtClean="0"/>
              <a:t>Supporting continued enactment and transmission of the elements</a:t>
            </a:r>
            <a:endParaRPr lang="en-ZA" dirty="0" smtClean="0"/>
          </a:p>
          <a:p>
            <a:pPr lvl="0"/>
            <a:endParaRPr lang="en-US" sz="2400" dirty="0" smtClean="0"/>
          </a:p>
          <a:p>
            <a:pPr marL="144000" indent="-457200"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888" y="260648"/>
            <a:ext cx="558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Examples of safeguarding measures</a:t>
            </a:r>
            <a:endParaRPr lang="en-Z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152400"/>
            <a:ext cx="4618856" cy="183644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Safeguarding of vibrant ICH elements</a:t>
            </a:r>
            <a:endParaRPr lang="en-ZA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1920" y="2276872"/>
            <a:ext cx="4834880" cy="38191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Vibrant ICH elements may not require specific measures for safeguarding to ensure continued practice and transmission.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Continued practice and transmission may be encouraged through general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</TotalTime>
  <Words>870</Words>
  <Application>Microsoft Office PowerPoint</Application>
  <PresentationFormat>On-screen Show (4:3)</PresentationFormat>
  <Paragraphs>163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In this presentation...</vt:lpstr>
      <vt:lpstr>The Convention for safeguarding</vt:lpstr>
      <vt:lpstr>Safeguarding defined</vt:lpstr>
      <vt:lpstr>‘The necessary measures’ for safeguarding</vt:lpstr>
      <vt:lpstr>General measures for safeguarding</vt:lpstr>
      <vt:lpstr>Specific measures for safeguarding specific elements</vt:lpstr>
      <vt:lpstr> </vt:lpstr>
      <vt:lpstr>Safeguarding of vibrant ICH elements</vt:lpstr>
      <vt:lpstr>Safeguarding vs. conservation: the Ahayu:da case study</vt:lpstr>
      <vt:lpstr>Addressing threats and risks </vt:lpstr>
      <vt:lpstr>The Voladores ceremony (Mexico)</vt:lpstr>
      <vt:lpstr>Threats to viability - 1</vt:lpstr>
      <vt:lpstr>Threats to viability - 2</vt:lpstr>
      <vt:lpstr>Threats to viability - 3</vt:lpstr>
      <vt:lpstr>Voladores safeguarding measures</vt:lpstr>
      <vt:lpstr>Safeguarding with communities concerned</vt:lpstr>
      <vt:lpstr>Safeguarding plans</vt:lpstr>
      <vt:lpstr>Batik (Indonesia)</vt:lpstr>
      <vt:lpstr> </vt:lpstr>
      <vt:lpstr>Living human treasures: Philippines case study</vt:lpstr>
      <vt:lpstr>Case study: Sanbasomawashi　(Japan)</vt:lpstr>
      <vt:lpstr>Case study: Qiang New Year festival (China)</vt:lpstr>
      <vt:lpstr>Case study: Mongolian Traditional Folk Dance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Proschan</dc:creator>
  <cp:lastModifiedBy>Harriet</cp:lastModifiedBy>
  <cp:revision>352</cp:revision>
  <dcterms:created xsi:type="dcterms:W3CDTF">2005-02-22T14:41:20Z</dcterms:created>
  <dcterms:modified xsi:type="dcterms:W3CDTF">2011-05-16T12:22:38Z</dcterms:modified>
</cp:coreProperties>
</file>